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20"/>
  </p:notesMasterIdLst>
  <p:sldIdLst>
    <p:sldId id="287" r:id="rId2"/>
    <p:sldId id="289" r:id="rId3"/>
    <p:sldId id="308" r:id="rId4"/>
    <p:sldId id="291" r:id="rId5"/>
    <p:sldId id="315" r:id="rId6"/>
    <p:sldId id="313" r:id="rId7"/>
    <p:sldId id="301" r:id="rId8"/>
    <p:sldId id="292" r:id="rId9"/>
    <p:sldId id="293" r:id="rId10"/>
    <p:sldId id="312" r:id="rId11"/>
    <p:sldId id="295" r:id="rId12"/>
    <p:sldId id="311" r:id="rId13"/>
    <p:sldId id="300" r:id="rId14"/>
    <p:sldId id="309" r:id="rId15"/>
    <p:sldId id="310" r:id="rId16"/>
    <p:sldId id="314" r:id="rId17"/>
    <p:sldId id="302" r:id="rId18"/>
    <p:sldId id="29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varScale="1">
        <p:scale>
          <a:sx n="60" d="100"/>
          <a:sy n="60" d="100"/>
        </p:scale>
        <p:origin x="972" y="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12/1/2019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Health and safety are crucial considerations for the healthy functioning of an organization. All stakeholders within an organization must be in the right physical and mental condition to achieve the set objectives. Schools are not an exception  and must consider the health of their students and staff. Vision is a fundamental health issue in schools as it affects students’ understanding of concepts. When a student cannot see well, very little about school makes sense. It is imperative to be able to identify vision problems in students; find ways to address the problem to give maximum academic performance.</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Vision is one of the most important senses; has a vital roles in learning processes. 80 percent of educational materials are presented and perceived through visual senses</a:t>
            </a:r>
            <a:r>
              <a:rPr lang="en-US" baseline="0" dirty="0" smtClean="0"/>
              <a:t> while it is claimed that 60 percent of students have visual issues in one way or another. </a:t>
            </a:r>
            <a:r>
              <a:rPr lang="en-US" dirty="0" smtClean="0"/>
              <a:t>It allows students to organize, synthesize, and integrate information received from instructors. Good</a:t>
            </a:r>
            <a:r>
              <a:rPr lang="en-US" baseline="0" dirty="0" smtClean="0"/>
              <a:t> eyesight facilitates e</a:t>
            </a:r>
            <a:r>
              <a:rPr lang="en-US" dirty="0" smtClean="0"/>
              <a:t>fficient execution of independent living skills such as food preparation, personal hygiene, time management and skills related to the organization of personal skills. In</a:t>
            </a:r>
            <a:r>
              <a:rPr lang="en-US" baseline="0" dirty="0" smtClean="0"/>
              <a:t> addition, it p</a:t>
            </a:r>
            <a:r>
              <a:rPr lang="en-US" dirty="0" smtClean="0"/>
              <a:t>romotes effective communication skills; expressive and receptive language; 70 percent of communication is nonverbal (visual) ques. It is imperative to maintain vision health among students for  the school to excel in its academic frameworks</a:t>
            </a:r>
            <a:r>
              <a:rPr lang="en-US" baseline="0" dirty="0" smtClean="0"/>
              <a:t> (</a:t>
            </a:r>
            <a:r>
              <a:rPr lang="en-US" sz="1200" dirty="0" smtClean="0">
                <a:solidFill>
                  <a:schemeClr val="tx1"/>
                </a:solidFill>
                <a:latin typeface="Constantia" pitchFamily="18" charset="0"/>
              </a:rPr>
              <a:t>Layton</a:t>
            </a:r>
            <a:r>
              <a:rPr lang="en-US" sz="1200" baseline="0" dirty="0" smtClean="0">
                <a:solidFill>
                  <a:schemeClr val="tx1"/>
                </a:solidFill>
                <a:latin typeface="Constantia" pitchFamily="18" charset="0"/>
              </a:rPr>
              <a:t> and </a:t>
            </a:r>
            <a:r>
              <a:rPr lang="en-US" sz="1200" dirty="0" smtClean="0">
                <a:solidFill>
                  <a:schemeClr val="tx1"/>
                </a:solidFill>
                <a:latin typeface="Constantia" pitchFamily="18" charset="0"/>
              </a:rPr>
              <a:t>Lock, 2001)</a:t>
            </a:r>
            <a:r>
              <a:rPr lang="en-US" dirty="0" smtClean="0"/>
              <a:t> </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1402477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dirty="0" smtClean="0"/>
              <a:t>Visual</a:t>
            </a:r>
            <a:r>
              <a:rPr lang="en-US" baseline="0" dirty="0" smtClean="0"/>
              <a:t> problems have devastating effects on the life of a student in the academic environment. The problem develop over time and could be so subtle that it often goes unnoticed. The student recognizes a vision problem only when it has deteriorated and caused considerable educational disadvantage to the him/her. Student develop problems in academics, social development, and communication and become unable to reach their full potential. There can be permanent loss in vision while the long term effects would also include devastating reduction in the quality  of life (</a:t>
            </a:r>
            <a:r>
              <a:rPr lang="en-US" sz="1200" dirty="0" smtClean="0">
                <a:solidFill>
                  <a:schemeClr val="tx1"/>
                </a:solidFill>
                <a:latin typeface="Constantia" pitchFamily="18" charset="0"/>
              </a:rPr>
              <a:t>Bhargava, 2014)</a:t>
            </a:r>
            <a:r>
              <a:rPr lang="en-US" baseline="0" dirty="0" smtClean="0"/>
              <a:t>.</a:t>
            </a:r>
          </a:p>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https://www.sdvisions.com/visionlearning.php</a:t>
            </a:r>
          </a:p>
          <a:p>
            <a:r>
              <a:rPr lang="en-US" dirty="0" smtClean="0"/>
              <a:t>The video</a:t>
            </a:r>
            <a:r>
              <a:rPr lang="en-US" baseline="0" dirty="0" smtClean="0"/>
              <a:t> highlights the connection between the connection between vision &amp; learning.</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3765132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https://www.drdibler.com/pics/frustratedstudent.jpg</a:t>
            </a:r>
          </a:p>
          <a:p>
            <a:r>
              <a:rPr lang="en-US" dirty="0" smtClean="0"/>
              <a:t>The kid demonstrates a strained effort to</a:t>
            </a:r>
            <a:r>
              <a:rPr lang="en-US" baseline="0" dirty="0" smtClean="0"/>
              <a:t> see and write what the instructor is putting on the board.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3814470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Victims</a:t>
            </a:r>
            <a:r>
              <a:rPr lang="en-US" baseline="0" dirty="0" smtClean="0"/>
              <a:t> of visual problems often find it challenging to deal with the impairment. However subtle it may be, visual impairment leaves the affected student having to rely on the remain senses; taste, movement, smell, touch, hearing. Learning through this senses is barely accurate; may result in partial or fragmented understanding of the concepts. The student is unable to efficiently use the sense of sight to unify the different parts of the world and perceive what is happening around and there are challenges in the development of spatial concepts i.e. perceiving directions, such as up, down, right, left when considering space and distance (</a:t>
            </a:r>
            <a:r>
              <a:rPr lang="en-US" sz="1200" dirty="0" smtClean="0">
                <a:solidFill>
                  <a:schemeClr val="tx1"/>
                </a:solidFill>
                <a:latin typeface="Constantia" pitchFamily="18" charset="0"/>
              </a:rPr>
              <a:t>Bhargava, 2014)</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3458270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a:t>
            </a:r>
            <a:r>
              <a:rPr lang="en-US" baseline="0" dirty="0" smtClean="0"/>
              <a:t>e are a multitude of indicators that teachers and educational staff can use to identify visual problems on students. These indicators are categorized into three major components i.e. appearance of the eyes, complaints when using eyes to perceive class concepts, and behavioral signs and symptoms. Inside the behavioral signs and symptoms, there are factors such as refractive status, visual form perception, eye hand coordination abilities, eye teaming abilities, and eye movement abilities (</a:t>
            </a:r>
            <a:r>
              <a:rPr lang="en-US" sz="1200" dirty="0" smtClean="0">
                <a:solidFill>
                  <a:schemeClr val="tx1"/>
                </a:solidFill>
                <a:latin typeface="Constantia" pitchFamily="18" charset="0"/>
              </a:rPr>
              <a:t>Bhargava, 2014)</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dirty="0" smtClean="0"/>
              <a:t>The things</a:t>
            </a:r>
            <a:r>
              <a:rPr lang="en-US" baseline="0" dirty="0" smtClean="0"/>
              <a:t> to check in the appearance of the eye include eyelids are encrusted, excessive tears on the eyes, redness of the eye balls or lids, or</a:t>
            </a:r>
          </a:p>
          <a:p>
            <a:pPr>
              <a:lnSpc>
                <a:spcPct val="200000"/>
              </a:lnSpc>
              <a:buFont typeface="Wingdings" pitchFamily="2" charset="2"/>
              <a:buNone/>
            </a:pPr>
            <a:r>
              <a:rPr lang="en-US" baseline="0" dirty="0" smtClean="0"/>
              <a:t>One eye turning in or out at any time. Complaints when using eyes on a next or desktop monitor include dizziness or nausea, itchy or burning eyes after reading, and headaches in the temples or forehead (</a:t>
            </a:r>
            <a:r>
              <a:rPr lang="en-US" sz="1200" dirty="0" smtClean="0">
                <a:solidFill>
                  <a:schemeClr val="tx1"/>
                </a:solidFill>
                <a:latin typeface="Constantia" pitchFamily="18" charset="0"/>
              </a:rPr>
              <a:t>Moran, 2019)</a:t>
            </a:r>
            <a:r>
              <a:rPr lang="en-US" baseline="0" dirty="0" smtClean="0"/>
              <a:t>.</a:t>
            </a:r>
          </a:p>
          <a:p>
            <a:pPr>
              <a:lnSpc>
                <a:spcPct val="200000"/>
              </a:lnSpc>
              <a:buFont typeface="Wingdings" pitchFamily="2" charset="2"/>
              <a:buNone/>
            </a:pPr>
            <a:endParaRPr lang="en-US" baseline="0" dirty="0" smtClean="0"/>
          </a:p>
          <a:p>
            <a:pPr>
              <a:lnSpc>
                <a:spcPct val="200000"/>
              </a:lnSpc>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3112963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https://cachevalleyfamilymagazine.com/wp-content/uploads/2016/05/eye-sight_school-performance-1.jpg</a:t>
            </a:r>
          </a:p>
          <a:p>
            <a:r>
              <a:rPr lang="en-US" dirty="0" smtClean="0"/>
              <a:t>The</a:t>
            </a:r>
            <a:r>
              <a:rPr lang="en-US" baseline="0" dirty="0" smtClean="0"/>
              <a:t> child appears to be in distress when try to perceive the contents of the book and this an indication that he is struggling with eyesight.</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415325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4300" lvl="2" indent="0">
              <a:lnSpc>
                <a:spcPct val="200000"/>
              </a:lnSpc>
              <a:buFont typeface="Wingdings" pitchFamily="2" charset="2"/>
              <a:buNone/>
            </a:pPr>
            <a:r>
              <a:rPr lang="en-US" dirty="0" smtClean="0"/>
              <a:t>Refractive</a:t>
            </a:r>
            <a:r>
              <a:rPr lang="en-US" baseline="0" dirty="0" smtClean="0"/>
              <a:t> status involves such components as Nearsightness, Farsightedness, and Focus Problems. The student demonstrates a reduced capability in comprehending a reading text while he/she might mispronounce words as reading continues and blink excessively.  The student holds a bool too close to the eyes when reading and may close or cover one eye when reading. In addition, there are numerous errors made when copying from a reference book to a notebook (</a:t>
            </a:r>
            <a:r>
              <a:rPr lang="en-US" sz="1200" dirty="0" smtClean="0">
                <a:solidFill>
                  <a:schemeClr val="tx1"/>
                </a:solidFill>
                <a:latin typeface="Constantia" pitchFamily="18" charset="0"/>
              </a:rPr>
              <a:t>Moran, 2019)</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654316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https://s18670.pcdn.co/wp-content/uploads/eye-1.jpg</a:t>
            </a:r>
          </a:p>
          <a:p>
            <a:r>
              <a:rPr lang="en-US" dirty="0" smtClean="0"/>
              <a:t>The</a:t>
            </a:r>
            <a:r>
              <a:rPr lang="en-US" baseline="0" dirty="0" smtClean="0"/>
              <a:t> photo shows a kid trying to read a text by placing his fingers on the page where he wants to read and this is an indication of poor eye-hand movement.</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extLst>
      <p:ext uri="{BB962C8B-B14F-4D97-AF65-F5344CB8AC3E}">
        <p14:creationId xmlns:p14="http://schemas.microsoft.com/office/powerpoint/2010/main" val="2927262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itchFamily="2" charset="2"/>
              <a:buNone/>
            </a:pPr>
            <a:r>
              <a:rPr lang="en-US" sz="1200" dirty="0" smtClean="0">
                <a:latin typeface="Constantia" pitchFamily="18" charset="0"/>
              </a:rPr>
              <a:t>Another</a:t>
            </a:r>
            <a:r>
              <a:rPr lang="en-US" sz="1200" baseline="0" dirty="0" smtClean="0">
                <a:latin typeface="Constantia" pitchFamily="18" charset="0"/>
              </a:rPr>
              <a:t> behavioral symptom used to identify visual problems in students involve assessment of the perception of visual forms. The student would mistake words, especially those with similar beginnings. They student may also reverse letters when writing or copying while he/she has to whisper to self while reading for reinforcement. It becomes complicated to differentiate phrases with similar beginnings and endings of words while what ought to be read orally or silently becomes difficult to visualize.</a:t>
            </a:r>
            <a:endParaRPr lang="en-US" sz="1200" dirty="0" smtClean="0">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extLst>
      <p:ext uri="{BB962C8B-B14F-4D97-AF65-F5344CB8AC3E}">
        <p14:creationId xmlns:p14="http://schemas.microsoft.com/office/powerpoint/2010/main" val="2852459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Assessment</a:t>
            </a:r>
            <a:r>
              <a:rPr lang="en-US" baseline="0" dirty="0" smtClean="0"/>
              <a:t> of the eye-hand coordination abilities would indicate repeated confusion of right and left directions and misalignment of both horizontal  and vertical series of numbers. The student writes in a crooked and poorly spaced manner and is often unable to adhere to the ruled lines. He/she may also use hands or fingers to keep track of the place he/she is reading. They are only able to interpret things correctly after feeling them (</a:t>
            </a:r>
            <a:r>
              <a:rPr lang="en-US" sz="1200" dirty="0" smtClean="0">
                <a:solidFill>
                  <a:schemeClr val="tx1"/>
                </a:solidFill>
                <a:latin typeface="Constantia" pitchFamily="18" charset="0"/>
              </a:rPr>
              <a:t>Krumholtz, 2004)</a:t>
            </a:r>
            <a:r>
              <a:rPr lang="en-US" baseline="0" dirty="0" smtClean="0"/>
              <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14</a:t>
            </a:fld>
            <a:endParaRPr lang="en-US" dirty="0"/>
          </a:p>
        </p:txBody>
      </p:sp>
    </p:spTree>
    <p:extLst>
      <p:ext uri="{BB962C8B-B14F-4D97-AF65-F5344CB8AC3E}">
        <p14:creationId xmlns:p14="http://schemas.microsoft.com/office/powerpoint/2010/main" val="4078363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perspective</a:t>
            </a:r>
            <a:r>
              <a:rPr lang="en-US" baseline="0" dirty="0" smtClean="0"/>
              <a:t> of eye teaming abilities, a student may appear to cover, close, or squint one eye when reading. Writing of digits in number columns appears misaligned while there would also be omission of phrases, numbers, or letters. The student will also repeat letters within words too often. Evaluation of eye movement abilities indicates poor orientation of drawings on a page while the student may also reread or skip lines unknowingly when reading or writing. The student would also demonstrate excessive head movement when reading across a page (</a:t>
            </a:r>
            <a:r>
              <a:rPr lang="en-US" sz="1200" dirty="0" smtClean="0">
                <a:solidFill>
                  <a:schemeClr val="tx1"/>
                </a:solidFill>
                <a:latin typeface="Constantia" pitchFamily="18" charset="0"/>
              </a:rPr>
              <a:t>Krumholtz, 2004)</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15</a:t>
            </a:fld>
            <a:endParaRPr lang="en-US" dirty="0"/>
          </a:p>
        </p:txBody>
      </p:sp>
    </p:spTree>
    <p:extLst>
      <p:ext uri="{BB962C8B-B14F-4D97-AF65-F5344CB8AC3E}">
        <p14:creationId xmlns:p14="http://schemas.microsoft.com/office/powerpoint/2010/main" val="566245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https://www.hindustantimes.com/rf/image_size_960x540/HT/p2/2017/09/17/Pictures/_42dd3488-9b67-11e7-bef3-183dfba5e438.jpg</a:t>
            </a:r>
          </a:p>
          <a:p>
            <a:r>
              <a:rPr lang="en-US" dirty="0" smtClean="0"/>
              <a:t>Photo displays eye irritation</a:t>
            </a:r>
            <a:r>
              <a:rPr lang="en-US" baseline="0" dirty="0" smtClean="0"/>
              <a:t> that keeps a student rubbing his eyes, especially when reading; a clear indication that he has a visual problem.</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16</a:t>
            </a:fld>
            <a:endParaRPr lang="en-US" dirty="0"/>
          </a:p>
        </p:txBody>
      </p:sp>
    </p:spTree>
    <p:extLst>
      <p:ext uri="{BB962C8B-B14F-4D97-AF65-F5344CB8AC3E}">
        <p14:creationId xmlns:p14="http://schemas.microsoft.com/office/powerpoint/2010/main" val="3758365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17</a:t>
            </a:fld>
            <a:endParaRPr lang="en-US" dirty="0"/>
          </a:p>
        </p:txBody>
      </p:sp>
    </p:spTree>
    <p:extLst>
      <p:ext uri="{BB962C8B-B14F-4D97-AF65-F5344CB8AC3E}">
        <p14:creationId xmlns:p14="http://schemas.microsoft.com/office/powerpoint/2010/main" val="3154889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18</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EDRfCfnZFNo"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ites.trinity.edu/sensoryimpariment/vision-impairment/definitions-identification-and-professionals/identify-student"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weareteachers.com/vision-loss-in-ki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a:solidFill>
                  <a:srgbClr val="00B050"/>
                </a:solidFill>
              </a:rPr>
              <a:t>Identifying Vision </a:t>
            </a:r>
            <a:r>
              <a:rPr lang="en-US" dirty="0" smtClean="0">
                <a:solidFill>
                  <a:srgbClr val="00B050"/>
                </a:solidFill>
              </a:rPr>
              <a:t>Problem in Students</a:t>
            </a:r>
            <a:r>
              <a:rPr lang="en-US" dirty="0" smtClean="0">
                <a:solidFill>
                  <a:srgbClr val="00B050"/>
                </a:solidFill>
              </a:rPr>
              <a:t/>
            </a:r>
            <a:br>
              <a:rPr lang="en-US" dirty="0" smtClean="0">
                <a:solidFill>
                  <a:srgbClr val="00B050"/>
                </a:solidFill>
              </a:rPr>
            </a:br>
            <a:r>
              <a:rPr lang="en-US" dirty="0" smtClean="0">
                <a:solidFill>
                  <a:srgbClr val="00B050"/>
                </a:solidFill>
              </a:rPr>
              <a:t>Course Title</a:t>
            </a:r>
            <a:br>
              <a:rPr lang="en-US" dirty="0" smtClean="0">
                <a:solidFill>
                  <a:srgbClr val="00B050"/>
                </a:solidFill>
              </a:rPr>
            </a:br>
            <a:r>
              <a:rPr lang="en-US" dirty="0" smtClean="0">
                <a:solidFill>
                  <a:srgbClr val="00B050"/>
                </a:solidFill>
              </a:rPr>
              <a:t>Date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9349" y="-64169"/>
            <a:ext cx="9854276" cy="770021"/>
          </a:xfrm>
        </p:spPr>
        <p:txBody>
          <a:bodyPr>
            <a:normAutofit fontScale="90000"/>
          </a:bodyPr>
          <a:lstStyle/>
          <a:p>
            <a:pPr algn="ctr"/>
            <a:r>
              <a:rPr lang="en-US" dirty="0" smtClean="0">
                <a:solidFill>
                  <a:srgbClr val="00B050"/>
                </a:solidFill>
              </a:rPr>
              <a:t>Introduction</a:t>
            </a:r>
            <a:r>
              <a:rPr lang="en-US" dirty="0" smtClean="0">
                <a:solidFill>
                  <a:srgbClr val="00B050"/>
                </a:solidFill>
              </a:rPr>
              <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idx="1"/>
          </p:nvPr>
        </p:nvSpPr>
        <p:spPr>
          <a:xfrm>
            <a:off x="0" y="1106904"/>
            <a:ext cx="11914910" cy="5751095"/>
          </a:xfrm>
        </p:spPr>
        <p:txBody>
          <a:bodyPr>
            <a:normAutofit/>
          </a:bodyPr>
          <a:lstStyle/>
          <a:p>
            <a:pPr>
              <a:lnSpc>
                <a:spcPct val="200000"/>
              </a:lnSpc>
              <a:buFont typeface="Wingdings" pitchFamily="2" charset="2"/>
              <a:buChar char="Ø"/>
            </a:pPr>
            <a:r>
              <a:rPr lang="en-US" sz="2000" dirty="0" smtClean="0">
                <a:latin typeface="Constantia" pitchFamily="18" charset="0"/>
              </a:rPr>
              <a:t>Health and safety are crucial considerations for the healthy functioning of an organization.</a:t>
            </a:r>
          </a:p>
          <a:p>
            <a:pPr>
              <a:lnSpc>
                <a:spcPct val="200000"/>
              </a:lnSpc>
              <a:buFont typeface="Wingdings" pitchFamily="2" charset="2"/>
              <a:buChar char="Ø"/>
            </a:pPr>
            <a:r>
              <a:rPr lang="en-US" sz="2000" dirty="0" smtClean="0">
                <a:latin typeface="Constantia" pitchFamily="18" charset="0"/>
              </a:rPr>
              <a:t>All stakeholders within an organization must be in the right physical and mental condition to achieve the set objectives.</a:t>
            </a:r>
          </a:p>
          <a:p>
            <a:pPr>
              <a:lnSpc>
                <a:spcPct val="200000"/>
              </a:lnSpc>
              <a:buFont typeface="Wingdings" pitchFamily="2" charset="2"/>
              <a:buChar char="Ø"/>
            </a:pPr>
            <a:r>
              <a:rPr lang="en-US" sz="2000" dirty="0" smtClean="0">
                <a:latin typeface="Constantia" pitchFamily="18" charset="0"/>
              </a:rPr>
              <a:t>Schools are not an exception  and must consider the health of their students and staff.</a:t>
            </a:r>
          </a:p>
          <a:p>
            <a:pPr>
              <a:lnSpc>
                <a:spcPct val="200000"/>
              </a:lnSpc>
              <a:buFont typeface="Wingdings" pitchFamily="2" charset="2"/>
              <a:buChar char="Ø"/>
            </a:pPr>
            <a:r>
              <a:rPr lang="en-US" sz="2000" dirty="0" smtClean="0">
                <a:latin typeface="Constantia" pitchFamily="18" charset="0"/>
              </a:rPr>
              <a:t>Vision is a fundamental health issue in schools as it affects students’ understanding of concepts.</a:t>
            </a:r>
          </a:p>
          <a:p>
            <a:pPr>
              <a:lnSpc>
                <a:spcPct val="200000"/>
              </a:lnSpc>
              <a:buFont typeface="Wingdings" pitchFamily="2" charset="2"/>
              <a:buChar char="Ø"/>
            </a:pPr>
            <a:r>
              <a:rPr lang="en-US" sz="2000" dirty="0" smtClean="0">
                <a:latin typeface="Constantia" pitchFamily="18" charset="0"/>
              </a:rPr>
              <a:t>When a student cannot see well, very little about school  makes sense.</a:t>
            </a:r>
          </a:p>
          <a:p>
            <a:pPr>
              <a:lnSpc>
                <a:spcPct val="200000"/>
              </a:lnSpc>
              <a:buFont typeface="Wingdings" pitchFamily="2" charset="2"/>
              <a:buChar char="Ø"/>
            </a:pPr>
            <a:r>
              <a:rPr lang="en-US" sz="2000" dirty="0" smtClean="0">
                <a:latin typeface="Constantia" pitchFamily="18" charset="0"/>
              </a:rPr>
              <a:t>It is imperative to be able to identify vision problems in students; find ways to address the problem to give maximum academic performance.</a:t>
            </a:r>
          </a:p>
          <a:p>
            <a:pPr>
              <a:lnSpc>
                <a:spcPct val="200000"/>
              </a:lnSpc>
              <a:buFont typeface="Wingdings" pitchFamily="2" charset="2"/>
              <a:buChar char="Ø"/>
            </a:pPr>
            <a:endParaRPr lang="en-US" sz="20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761" y="288758"/>
            <a:ext cx="10504013" cy="770021"/>
          </a:xfrm>
        </p:spPr>
        <p:txBody>
          <a:bodyPr/>
          <a:lstStyle/>
          <a:p>
            <a:pPr algn="ctr"/>
            <a:r>
              <a:rPr lang="en-US" dirty="0" smtClean="0">
                <a:solidFill>
                  <a:srgbClr val="00B050"/>
                </a:solidFill>
              </a:rPr>
              <a:t>Significance of a Healthy Eyesight to Students</a:t>
            </a:r>
            <a:endParaRPr lang="en-US" dirty="0">
              <a:solidFill>
                <a:srgbClr val="00B050"/>
              </a:solidFill>
            </a:endParaRPr>
          </a:p>
        </p:txBody>
      </p:sp>
      <p:sp>
        <p:nvSpPr>
          <p:cNvPr id="3" name="Content Placeholder 2"/>
          <p:cNvSpPr>
            <a:spLocks noGrp="1"/>
          </p:cNvSpPr>
          <p:nvPr>
            <p:ph idx="1"/>
          </p:nvPr>
        </p:nvSpPr>
        <p:spPr>
          <a:xfrm>
            <a:off x="128337" y="1058779"/>
            <a:ext cx="11758863" cy="5646821"/>
          </a:xfrm>
        </p:spPr>
        <p:txBody>
          <a:bodyPr>
            <a:normAutofit fontScale="92500" lnSpcReduction="20000"/>
          </a:bodyPr>
          <a:lstStyle/>
          <a:p>
            <a:pPr>
              <a:lnSpc>
                <a:spcPct val="200000"/>
              </a:lnSpc>
              <a:buFont typeface="Wingdings" panose="05000000000000000000" pitchFamily="2" charset="2"/>
              <a:buChar char="Ø"/>
            </a:pPr>
            <a:r>
              <a:rPr lang="en-US" sz="2000" dirty="0" smtClean="0">
                <a:latin typeface="Constantia" panose="02030602050306030303" pitchFamily="18" charset="0"/>
              </a:rPr>
              <a:t>Vision is one of the most important senses; has a vital roles in learning processes.</a:t>
            </a:r>
          </a:p>
          <a:p>
            <a:pPr>
              <a:lnSpc>
                <a:spcPct val="200000"/>
              </a:lnSpc>
              <a:buFont typeface="Wingdings" panose="05000000000000000000" pitchFamily="2" charset="2"/>
              <a:buChar char="Ø"/>
            </a:pPr>
            <a:r>
              <a:rPr lang="en-US" sz="2000" dirty="0" smtClean="0">
                <a:latin typeface="Constantia" panose="02030602050306030303" pitchFamily="18" charset="0"/>
              </a:rPr>
              <a:t>80 percent of educational materials are presented and perceived through visual senses.</a:t>
            </a:r>
          </a:p>
          <a:p>
            <a:pPr>
              <a:lnSpc>
                <a:spcPct val="200000"/>
              </a:lnSpc>
              <a:buFont typeface="Wingdings" panose="05000000000000000000" pitchFamily="2" charset="2"/>
              <a:buChar char="Ø"/>
            </a:pPr>
            <a:r>
              <a:rPr lang="en-US" sz="2000" dirty="0" smtClean="0">
                <a:latin typeface="Constantia" panose="02030602050306030303" pitchFamily="18" charset="0"/>
              </a:rPr>
              <a:t>It allows students to organize, synthesize, and integrate information received from instructors.</a:t>
            </a:r>
          </a:p>
          <a:p>
            <a:pPr>
              <a:lnSpc>
                <a:spcPct val="200000"/>
              </a:lnSpc>
              <a:buFont typeface="Wingdings" panose="05000000000000000000" pitchFamily="2" charset="2"/>
              <a:buChar char="Ø"/>
            </a:pPr>
            <a:r>
              <a:rPr lang="en-US" sz="2000" dirty="0" smtClean="0">
                <a:latin typeface="Constantia" panose="02030602050306030303" pitchFamily="18" charset="0"/>
              </a:rPr>
              <a:t>Efficient execution of independent living skills such as food preparation, personal hygiene, time management and skills related to the organization of personal skills.</a:t>
            </a:r>
          </a:p>
          <a:p>
            <a:pPr>
              <a:lnSpc>
                <a:spcPct val="200000"/>
              </a:lnSpc>
              <a:buFont typeface="Wingdings" panose="05000000000000000000" pitchFamily="2" charset="2"/>
              <a:buChar char="Ø"/>
            </a:pPr>
            <a:r>
              <a:rPr lang="en-US" sz="2000" dirty="0" smtClean="0">
                <a:latin typeface="Constantia" panose="02030602050306030303" pitchFamily="18" charset="0"/>
              </a:rPr>
              <a:t>Promotes effective communication skills; expressive and receptive language; 70 percent of communication is nonverbal (visual) ques.</a:t>
            </a:r>
          </a:p>
          <a:p>
            <a:pPr>
              <a:lnSpc>
                <a:spcPct val="200000"/>
              </a:lnSpc>
              <a:buFont typeface="Wingdings" panose="05000000000000000000" pitchFamily="2" charset="2"/>
              <a:buChar char="Ø"/>
            </a:pPr>
            <a:r>
              <a:rPr lang="en-US" sz="2000" dirty="0" smtClean="0">
                <a:latin typeface="Constantia" panose="02030602050306030303" pitchFamily="18" charset="0"/>
              </a:rPr>
              <a:t>It is imperative to maintain vision health among students for  the school to excel in its academic frameworks. </a:t>
            </a:r>
          </a:p>
          <a:p>
            <a:pPr>
              <a:lnSpc>
                <a:spcPct val="200000"/>
              </a:lnSpc>
              <a:buFont typeface="Wingdings" panose="05000000000000000000" pitchFamily="2" charset="2"/>
              <a:buChar char="Ø"/>
            </a:pPr>
            <a:endParaRPr lang="en-US" sz="2000" dirty="0">
              <a:latin typeface="Constantia" panose="02030602050306030303" pitchFamily="18" charset="0"/>
            </a:endParaRPr>
          </a:p>
        </p:txBody>
      </p:sp>
    </p:spTree>
    <p:extLst>
      <p:ext uri="{BB962C8B-B14F-4D97-AF65-F5344CB8AC3E}">
        <p14:creationId xmlns:p14="http://schemas.microsoft.com/office/powerpoint/2010/main" val="241631509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449" y="249382"/>
            <a:ext cx="11028217" cy="665018"/>
          </a:xfrm>
        </p:spPr>
        <p:txBody>
          <a:bodyPr>
            <a:normAutofit/>
          </a:bodyPr>
          <a:lstStyle/>
          <a:p>
            <a:pPr algn="ctr"/>
            <a:r>
              <a:rPr lang="en-US" dirty="0" smtClean="0">
                <a:solidFill>
                  <a:srgbClr val="00B050"/>
                </a:solidFill>
              </a:rPr>
              <a:t>Effects of Vision Problems</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Problem develop over time; could be so subtle that it often goes unnoticed.</a:t>
            </a:r>
          </a:p>
          <a:p>
            <a:pPr>
              <a:lnSpc>
                <a:spcPct val="200000"/>
              </a:lnSpc>
              <a:buFont typeface="Wingdings" pitchFamily="2" charset="2"/>
              <a:buChar char="Ø"/>
            </a:pPr>
            <a:r>
              <a:rPr lang="en-US" sz="2000" dirty="0" smtClean="0">
                <a:solidFill>
                  <a:schemeClr val="tx1"/>
                </a:solidFill>
                <a:latin typeface="Constantia" pitchFamily="18" charset="0"/>
              </a:rPr>
              <a:t>Student recognize a vision problem only when it has deteriorated.</a:t>
            </a:r>
          </a:p>
          <a:p>
            <a:pPr>
              <a:lnSpc>
                <a:spcPct val="200000"/>
              </a:lnSpc>
              <a:buFont typeface="Wingdings" pitchFamily="2" charset="2"/>
              <a:buChar char="Ø"/>
            </a:pPr>
            <a:r>
              <a:rPr lang="en-US" sz="2000" dirty="0" smtClean="0">
                <a:solidFill>
                  <a:schemeClr val="tx1"/>
                </a:solidFill>
                <a:latin typeface="Constantia" pitchFamily="18" charset="0"/>
              </a:rPr>
              <a:t>Cause considerable educational disadvantage to the student.</a:t>
            </a:r>
          </a:p>
          <a:p>
            <a:pPr>
              <a:lnSpc>
                <a:spcPct val="200000"/>
              </a:lnSpc>
              <a:buFont typeface="Wingdings" pitchFamily="2" charset="2"/>
              <a:buChar char="Ø"/>
            </a:pPr>
            <a:r>
              <a:rPr lang="en-US" sz="2000" dirty="0" smtClean="0">
                <a:solidFill>
                  <a:schemeClr val="tx1"/>
                </a:solidFill>
                <a:latin typeface="Constantia" pitchFamily="18" charset="0"/>
              </a:rPr>
              <a:t>Student develop problems in academics, social development, and communication.</a:t>
            </a:r>
          </a:p>
          <a:p>
            <a:pPr>
              <a:lnSpc>
                <a:spcPct val="200000"/>
              </a:lnSpc>
              <a:buFont typeface="Wingdings" pitchFamily="2" charset="2"/>
              <a:buChar char="Ø"/>
            </a:pPr>
            <a:r>
              <a:rPr lang="en-US" sz="2000" dirty="0" smtClean="0">
                <a:solidFill>
                  <a:schemeClr val="tx1"/>
                </a:solidFill>
                <a:latin typeface="Constantia" pitchFamily="18" charset="0"/>
              </a:rPr>
              <a:t>Student becomes unable to reach their full potential.</a:t>
            </a:r>
          </a:p>
          <a:p>
            <a:pPr>
              <a:lnSpc>
                <a:spcPct val="200000"/>
              </a:lnSpc>
              <a:buFont typeface="Wingdings" pitchFamily="2" charset="2"/>
              <a:buChar char="Ø"/>
            </a:pPr>
            <a:r>
              <a:rPr lang="en-US" sz="2000" dirty="0" smtClean="0">
                <a:solidFill>
                  <a:schemeClr val="tx1"/>
                </a:solidFill>
                <a:latin typeface="Constantia" pitchFamily="18" charset="0"/>
              </a:rPr>
              <a:t>There can be permanent loss in vision.</a:t>
            </a:r>
          </a:p>
          <a:p>
            <a:pPr>
              <a:lnSpc>
                <a:spcPct val="200000"/>
              </a:lnSpc>
              <a:buFont typeface="Wingdings" pitchFamily="2" charset="2"/>
              <a:buChar char="Ø"/>
            </a:pPr>
            <a:r>
              <a:rPr lang="en-US" sz="2000" dirty="0" smtClean="0">
                <a:solidFill>
                  <a:schemeClr val="tx1"/>
                </a:solidFill>
                <a:latin typeface="Constantia" pitchFamily="18" charset="0"/>
              </a:rPr>
              <a:t>Long-term effects; devastating reduction in the quality  of life.</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EDRfCfnZFNo"/>
          <p:cNvPicPr>
            <a:picLocks noGrp="1" noRot="1" noChangeAspect="1"/>
          </p:cNvPicPr>
          <p:nvPr>
            <p:ph idx="1"/>
            <a:videoFile r:link="rId1"/>
          </p:nvPr>
        </p:nvPicPr>
        <p:blipFill>
          <a:blip r:embed="rId4"/>
          <a:stretch>
            <a:fillRect/>
          </a:stretch>
        </p:blipFill>
        <p:spPr>
          <a:xfrm>
            <a:off x="481263" y="465221"/>
            <a:ext cx="10958291" cy="6164039"/>
          </a:xfrm>
          <a:prstGeom prst="rect">
            <a:avLst/>
          </a:prstGeom>
        </p:spPr>
      </p:pic>
    </p:spTree>
    <p:extLst>
      <p:ext uri="{BB962C8B-B14F-4D97-AF65-F5344CB8AC3E}">
        <p14:creationId xmlns:p14="http://schemas.microsoft.com/office/powerpoint/2010/main" val="220342377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132"/>
            <a:ext cx="12191999" cy="6939685"/>
          </a:xfrm>
          <a:prstGeom prst="rect">
            <a:avLst/>
          </a:prstGeom>
        </p:spPr>
      </p:pic>
    </p:spTree>
    <p:extLst>
      <p:ext uri="{BB962C8B-B14F-4D97-AF65-F5344CB8AC3E}">
        <p14:creationId xmlns:p14="http://schemas.microsoft.com/office/powerpoint/2010/main" val="493299477"/>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480" y="277090"/>
            <a:ext cx="8596668" cy="748145"/>
          </a:xfrm>
        </p:spPr>
        <p:txBody>
          <a:bodyPr/>
          <a:lstStyle/>
          <a:p>
            <a:pPr algn="ctr"/>
            <a:r>
              <a:rPr lang="en-US" dirty="0" smtClean="0">
                <a:solidFill>
                  <a:srgbClr val="00B050"/>
                </a:solidFill>
              </a:rPr>
              <a:t>Challenges Dealing with Vision Problems</a:t>
            </a:r>
            <a:endParaRPr lang="en-US" dirty="0">
              <a:solidFill>
                <a:srgbClr val="00B050"/>
              </a:solidFill>
            </a:endParaRPr>
          </a:p>
        </p:txBody>
      </p:sp>
      <p:sp>
        <p:nvSpPr>
          <p:cNvPr id="3" name="Content Placeholder 2"/>
          <p:cNvSpPr>
            <a:spLocks noGrp="1"/>
          </p:cNvSpPr>
          <p:nvPr>
            <p:ph idx="1"/>
          </p:nvPr>
        </p:nvSpPr>
        <p:spPr>
          <a:xfrm>
            <a:off x="166255" y="886691"/>
            <a:ext cx="11817927" cy="5708073"/>
          </a:xfrm>
        </p:spPr>
        <p:txBody>
          <a:bodyPr>
            <a:normAutofit/>
          </a:bodyPr>
          <a:lstStyle/>
          <a:p>
            <a:pPr>
              <a:lnSpc>
                <a:spcPct val="200000"/>
              </a:lnSpc>
              <a:buFont typeface="Wingdings" pitchFamily="2" charset="2"/>
              <a:buChar char="Ø"/>
            </a:pPr>
            <a:r>
              <a:rPr lang="en-US" sz="2000" dirty="0" smtClean="0">
                <a:latin typeface="Constantia" pitchFamily="18" charset="0"/>
              </a:rPr>
              <a:t>However subtle it may be, visual impairment leaves the affected student having to rely on the remain senses; taste, movement, smell, touch, hearing.</a:t>
            </a:r>
          </a:p>
          <a:p>
            <a:pPr>
              <a:lnSpc>
                <a:spcPct val="200000"/>
              </a:lnSpc>
              <a:buFont typeface="Wingdings" pitchFamily="2" charset="2"/>
              <a:buChar char="Ø"/>
            </a:pPr>
            <a:r>
              <a:rPr lang="en-US" sz="2000" dirty="0" smtClean="0">
                <a:latin typeface="Constantia" pitchFamily="18" charset="0"/>
              </a:rPr>
              <a:t>Learning through this senses is barely accurate; may result in partial or fragmented understanding of the concepts.</a:t>
            </a:r>
          </a:p>
          <a:p>
            <a:pPr>
              <a:lnSpc>
                <a:spcPct val="200000"/>
              </a:lnSpc>
              <a:buFont typeface="Wingdings" pitchFamily="2" charset="2"/>
              <a:buChar char="Ø"/>
            </a:pPr>
            <a:r>
              <a:rPr lang="en-US" sz="2000" dirty="0" smtClean="0">
                <a:latin typeface="Constantia" pitchFamily="18" charset="0"/>
              </a:rPr>
              <a:t>Student is unable to efficiently use the sense of sight to unify the different parts of the world and perceive what is happening around.</a:t>
            </a:r>
          </a:p>
          <a:p>
            <a:pPr>
              <a:lnSpc>
                <a:spcPct val="200000"/>
              </a:lnSpc>
              <a:buFont typeface="Wingdings" pitchFamily="2" charset="2"/>
              <a:buChar char="Ø"/>
            </a:pPr>
            <a:r>
              <a:rPr lang="en-US" sz="2000" dirty="0" smtClean="0">
                <a:latin typeface="Constantia" pitchFamily="18" charset="0"/>
              </a:rPr>
              <a:t>Challenges in the development of spatial concepts i.e. perceiving directions, such as up, down, right, left when considering space and distance.</a:t>
            </a:r>
            <a:endParaRPr lang="en-US" sz="2000" dirty="0">
              <a:latin typeface="Constantia" pitchFamily="18" charset="0"/>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2" y="267611"/>
            <a:ext cx="11430000" cy="623455"/>
          </a:xfrm>
        </p:spPr>
        <p:txBody>
          <a:bodyPr>
            <a:normAutofit fontScale="90000"/>
          </a:bodyPr>
          <a:lstStyle/>
          <a:p>
            <a:pPr algn="ctr"/>
            <a:r>
              <a:rPr lang="en-US" dirty="0">
                <a:solidFill>
                  <a:srgbClr val="00B050"/>
                </a:solidFill>
              </a:rPr>
              <a:t>Indicators of Vision Impairment</a:t>
            </a:r>
            <a:endParaRPr lang="en-US" dirty="0">
              <a:solidFill>
                <a:srgbClr val="00B050"/>
              </a:solidFill>
            </a:endParaRPr>
          </a:p>
        </p:txBody>
      </p:sp>
      <p:sp>
        <p:nvSpPr>
          <p:cNvPr id="3" name="Content Placeholder 2"/>
          <p:cNvSpPr>
            <a:spLocks noGrp="1"/>
          </p:cNvSpPr>
          <p:nvPr>
            <p:ph idx="1"/>
          </p:nvPr>
        </p:nvSpPr>
        <p:spPr>
          <a:xfrm>
            <a:off x="166255" y="1011382"/>
            <a:ext cx="11693235" cy="5846617"/>
          </a:xfrm>
        </p:spPr>
        <p:txBody>
          <a:bodyPr>
            <a:normAutofit fontScale="92500" lnSpcReduction="20000"/>
          </a:bodyPr>
          <a:lstStyle/>
          <a:p>
            <a:pPr>
              <a:lnSpc>
                <a:spcPct val="200000"/>
              </a:lnSpc>
              <a:buFont typeface="Wingdings" panose="05000000000000000000" pitchFamily="2" charset="2"/>
              <a:buChar char="Ø"/>
            </a:pPr>
            <a:r>
              <a:rPr lang="en-US" sz="2000" dirty="0">
                <a:solidFill>
                  <a:schemeClr val="tx1"/>
                </a:solidFill>
                <a:latin typeface="Constantia" pitchFamily="18" charset="0"/>
              </a:rPr>
              <a:t>Educational stakeholders ought to know the signals of a vision impairment in students</a:t>
            </a:r>
            <a:r>
              <a:rPr lang="en-US" sz="2000" dirty="0" smtClean="0">
                <a:solidFill>
                  <a:schemeClr val="tx1"/>
                </a:solidFill>
                <a:latin typeface="Constantia" pitchFamily="18" charset="0"/>
              </a:rPr>
              <a:t>.</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They ought to check the following in their interaction with the students:</a:t>
            </a:r>
          </a:p>
          <a:p>
            <a:pPr marL="914400" lvl="1" indent="-514350">
              <a:lnSpc>
                <a:spcPct val="200000"/>
              </a:lnSpc>
              <a:buFont typeface="+mj-lt"/>
              <a:buAutoNum type="romanUcPeriod"/>
            </a:pPr>
            <a:r>
              <a:rPr lang="en-US" dirty="0" smtClean="0">
                <a:solidFill>
                  <a:schemeClr val="tx1"/>
                </a:solidFill>
                <a:latin typeface="Constantia" pitchFamily="18" charset="0"/>
              </a:rPr>
              <a:t>Appearance of the eyes</a:t>
            </a:r>
          </a:p>
          <a:p>
            <a:pPr marL="914400" lvl="1" indent="-514350">
              <a:lnSpc>
                <a:spcPct val="200000"/>
              </a:lnSpc>
              <a:buFont typeface="+mj-lt"/>
              <a:buAutoNum type="romanUcPeriod"/>
            </a:pPr>
            <a:r>
              <a:rPr lang="en-US" dirty="0" smtClean="0">
                <a:solidFill>
                  <a:schemeClr val="tx1"/>
                </a:solidFill>
                <a:latin typeface="Constantia" pitchFamily="18" charset="0"/>
              </a:rPr>
              <a:t>Complaints when using eyes to perceive class concepts</a:t>
            </a:r>
          </a:p>
          <a:p>
            <a:pPr marL="914400" lvl="1" indent="-514350">
              <a:lnSpc>
                <a:spcPct val="200000"/>
              </a:lnSpc>
              <a:buFont typeface="+mj-lt"/>
              <a:buAutoNum type="romanUcPeriod"/>
            </a:pPr>
            <a:r>
              <a:rPr lang="en-US" dirty="0" smtClean="0">
                <a:solidFill>
                  <a:schemeClr val="tx1"/>
                </a:solidFill>
                <a:latin typeface="Constantia" pitchFamily="18" charset="0"/>
              </a:rPr>
              <a:t>Behavioral signs and symptoms</a:t>
            </a:r>
            <a:endParaRPr lang="en-US" dirty="0">
              <a:solidFill>
                <a:schemeClr val="tx1"/>
              </a:solidFill>
              <a:latin typeface="Constantia" pitchFamily="18" charset="0"/>
            </a:endParaRPr>
          </a:p>
          <a:p>
            <a:pPr marL="1314450" lvl="2" indent="-514350">
              <a:lnSpc>
                <a:spcPct val="200000"/>
              </a:lnSpc>
              <a:buFont typeface="+mj-lt"/>
              <a:buAutoNum type="alphaLcPeriod"/>
            </a:pPr>
            <a:r>
              <a:rPr lang="en-US" sz="1700" dirty="0" smtClean="0">
                <a:solidFill>
                  <a:schemeClr val="tx1"/>
                </a:solidFill>
                <a:latin typeface="Constantia" pitchFamily="18" charset="0"/>
              </a:rPr>
              <a:t>Refractive status</a:t>
            </a:r>
          </a:p>
          <a:p>
            <a:pPr marL="1314450" lvl="2" indent="-514350">
              <a:lnSpc>
                <a:spcPct val="200000"/>
              </a:lnSpc>
              <a:buFont typeface="+mj-lt"/>
              <a:buAutoNum type="alphaLcPeriod"/>
            </a:pPr>
            <a:r>
              <a:rPr lang="en-US" sz="1700" dirty="0" smtClean="0">
                <a:solidFill>
                  <a:schemeClr val="tx1"/>
                </a:solidFill>
                <a:latin typeface="Constantia" pitchFamily="18" charset="0"/>
              </a:rPr>
              <a:t>Visual form perception</a:t>
            </a:r>
          </a:p>
          <a:p>
            <a:pPr marL="1314450" lvl="2" indent="-514350">
              <a:lnSpc>
                <a:spcPct val="200000"/>
              </a:lnSpc>
              <a:buFont typeface="+mj-lt"/>
              <a:buAutoNum type="alphaLcPeriod"/>
            </a:pPr>
            <a:r>
              <a:rPr lang="en-US" sz="1700" dirty="0" smtClean="0">
                <a:solidFill>
                  <a:schemeClr val="tx1"/>
                </a:solidFill>
                <a:latin typeface="Constantia" pitchFamily="18" charset="0"/>
              </a:rPr>
              <a:t>Eye hand coordination abilities</a:t>
            </a:r>
          </a:p>
          <a:p>
            <a:pPr marL="1314450" lvl="2" indent="-514350">
              <a:lnSpc>
                <a:spcPct val="200000"/>
              </a:lnSpc>
              <a:buFont typeface="+mj-lt"/>
              <a:buAutoNum type="alphaLcPeriod"/>
            </a:pPr>
            <a:r>
              <a:rPr lang="en-US" sz="1700" dirty="0" smtClean="0">
                <a:solidFill>
                  <a:schemeClr val="tx1"/>
                </a:solidFill>
                <a:latin typeface="Constantia" pitchFamily="18" charset="0"/>
              </a:rPr>
              <a:t>Eye teaming abilities</a:t>
            </a:r>
          </a:p>
          <a:p>
            <a:pPr marL="1314450" lvl="2" indent="-514350">
              <a:lnSpc>
                <a:spcPct val="200000"/>
              </a:lnSpc>
              <a:buFont typeface="+mj-lt"/>
              <a:buAutoNum type="alphaLcPeriod"/>
            </a:pPr>
            <a:r>
              <a:rPr lang="en-US" sz="1700" dirty="0" smtClean="0">
                <a:solidFill>
                  <a:schemeClr val="tx1"/>
                </a:solidFill>
                <a:latin typeface="Constantia" pitchFamily="18" charset="0"/>
              </a:rPr>
              <a:t>Eye movement abilities</a:t>
            </a:r>
            <a:endParaRPr lang="en-US" sz="1700" dirty="0">
              <a:solidFill>
                <a:schemeClr val="tx1"/>
              </a:solidFill>
              <a:latin typeface="Constantia" pitchFamily="18"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7568" y="0"/>
            <a:ext cx="8596668" cy="581891"/>
          </a:xfrm>
        </p:spPr>
        <p:txBody>
          <a:bodyPr>
            <a:normAutofit fontScale="90000"/>
          </a:bodyPr>
          <a:lstStyle/>
          <a:p>
            <a:pPr lvl="0" algn="ctr"/>
            <a:r>
              <a:rPr lang="en-US" dirty="0" smtClean="0">
                <a:solidFill>
                  <a:srgbClr val="00B050"/>
                </a:solidFill>
              </a:rPr>
              <a:t>Appearances of the Eyes and complaints</a:t>
            </a:r>
            <a:endParaRPr lang="en-US" dirty="0">
              <a:solidFill>
                <a:srgbClr val="00B050"/>
              </a:solidFill>
            </a:endParaRPr>
          </a:p>
        </p:txBody>
      </p:sp>
      <p:sp>
        <p:nvSpPr>
          <p:cNvPr id="3" name="Content Placeholder 2"/>
          <p:cNvSpPr>
            <a:spLocks noGrp="1"/>
          </p:cNvSpPr>
          <p:nvPr>
            <p:ph idx="1"/>
          </p:nvPr>
        </p:nvSpPr>
        <p:spPr>
          <a:xfrm>
            <a:off x="168141" y="581891"/>
            <a:ext cx="11895522" cy="6123709"/>
          </a:xfrm>
        </p:spPr>
        <p:txBody>
          <a:bodyPr>
            <a:normAutofit fontScale="92500" lnSpcReduction="10000"/>
          </a:bodyPr>
          <a:lstStyle/>
          <a:p>
            <a:pPr marL="0" indent="0">
              <a:lnSpc>
                <a:spcPct val="200000"/>
              </a:lnSpc>
              <a:buNone/>
            </a:pPr>
            <a:r>
              <a:rPr lang="en-US" sz="2000" u="sng" dirty="0" smtClean="0">
                <a:latin typeface="Constantia" pitchFamily="18" charset="0"/>
              </a:rPr>
              <a:t>Appearance of the Eyes</a:t>
            </a:r>
          </a:p>
          <a:p>
            <a:pPr>
              <a:lnSpc>
                <a:spcPct val="200000"/>
              </a:lnSpc>
              <a:buFont typeface="Wingdings" pitchFamily="2" charset="2"/>
              <a:buChar char="Ø"/>
            </a:pPr>
            <a:r>
              <a:rPr lang="en-US" sz="2000" dirty="0" smtClean="0">
                <a:latin typeface="Constantia" pitchFamily="18" charset="0"/>
              </a:rPr>
              <a:t>Eyelids are encrusted</a:t>
            </a:r>
          </a:p>
          <a:p>
            <a:pPr>
              <a:lnSpc>
                <a:spcPct val="200000"/>
              </a:lnSpc>
              <a:buFont typeface="Wingdings" pitchFamily="2" charset="2"/>
              <a:buChar char="Ø"/>
            </a:pPr>
            <a:r>
              <a:rPr lang="en-US" sz="2000" dirty="0" smtClean="0">
                <a:latin typeface="Constantia" pitchFamily="18" charset="0"/>
              </a:rPr>
              <a:t>Excessive tears on the eyes</a:t>
            </a:r>
          </a:p>
          <a:p>
            <a:pPr>
              <a:lnSpc>
                <a:spcPct val="200000"/>
              </a:lnSpc>
              <a:buFont typeface="Wingdings" pitchFamily="2" charset="2"/>
              <a:buChar char="Ø"/>
            </a:pPr>
            <a:r>
              <a:rPr lang="en-US" sz="2000" dirty="0" smtClean="0">
                <a:latin typeface="Constantia" pitchFamily="18" charset="0"/>
              </a:rPr>
              <a:t>Redness of the eye balls or lids</a:t>
            </a:r>
          </a:p>
          <a:p>
            <a:pPr>
              <a:lnSpc>
                <a:spcPct val="200000"/>
              </a:lnSpc>
              <a:buFont typeface="Wingdings" pitchFamily="2" charset="2"/>
              <a:buChar char="Ø"/>
            </a:pPr>
            <a:r>
              <a:rPr lang="en-US" sz="2000" dirty="0" smtClean="0">
                <a:latin typeface="Constantia" pitchFamily="18" charset="0"/>
              </a:rPr>
              <a:t>One eye turns in or out at any time</a:t>
            </a:r>
          </a:p>
          <a:p>
            <a:pPr marL="0" indent="0">
              <a:lnSpc>
                <a:spcPct val="200000"/>
              </a:lnSpc>
              <a:buNone/>
            </a:pPr>
            <a:r>
              <a:rPr lang="en-US" sz="2000" u="sng" dirty="0" smtClean="0">
                <a:latin typeface="Constantia" pitchFamily="18" charset="0"/>
              </a:rPr>
              <a:t>Complaints when using th</a:t>
            </a:r>
            <a:r>
              <a:rPr lang="en-US" sz="2000" u="sng" dirty="0" smtClean="0">
                <a:latin typeface="Constantia" pitchFamily="18" charset="0"/>
              </a:rPr>
              <a:t>e eyes</a:t>
            </a:r>
          </a:p>
          <a:p>
            <a:pPr>
              <a:lnSpc>
                <a:spcPct val="200000"/>
              </a:lnSpc>
              <a:buFont typeface="Wingdings" pitchFamily="2" charset="2"/>
              <a:buChar char="Ø"/>
            </a:pPr>
            <a:r>
              <a:rPr lang="en-US" sz="2000" dirty="0" smtClean="0">
                <a:latin typeface="Constantia" pitchFamily="18" charset="0"/>
              </a:rPr>
              <a:t>Dizziness or nausea</a:t>
            </a:r>
          </a:p>
          <a:p>
            <a:pPr>
              <a:lnSpc>
                <a:spcPct val="200000"/>
              </a:lnSpc>
              <a:buFont typeface="Wingdings" pitchFamily="2" charset="2"/>
              <a:buChar char="Ø"/>
            </a:pPr>
            <a:r>
              <a:rPr lang="en-US" sz="2000" dirty="0" smtClean="0">
                <a:latin typeface="Constantia" pitchFamily="18" charset="0"/>
              </a:rPr>
              <a:t>Itchy or burning eyes after reading</a:t>
            </a:r>
          </a:p>
          <a:p>
            <a:pPr>
              <a:lnSpc>
                <a:spcPct val="200000"/>
              </a:lnSpc>
              <a:buFont typeface="Wingdings" pitchFamily="2" charset="2"/>
              <a:buChar char="Ø"/>
            </a:pPr>
            <a:r>
              <a:rPr lang="en-US" sz="2000" dirty="0" smtClean="0">
                <a:latin typeface="Constantia" pitchFamily="18" charset="0"/>
              </a:rPr>
              <a:t>Headaches in temples or forehead</a:t>
            </a:r>
            <a:endParaRPr lang="en-US" sz="2000" dirty="0">
              <a:latin typeface="Constantia" pitchFamily="18" charset="0"/>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3993133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180109"/>
            <a:ext cx="10116085" cy="734291"/>
          </a:xfrm>
        </p:spPr>
        <p:txBody>
          <a:bodyPr>
            <a:normAutofit/>
          </a:bodyPr>
          <a:lstStyle/>
          <a:p>
            <a:pPr algn="ctr"/>
            <a:r>
              <a:rPr lang="en-US" dirty="0" smtClean="0">
                <a:solidFill>
                  <a:srgbClr val="00B050"/>
                </a:solidFill>
              </a:rPr>
              <a:t>Behavioral Signs and Symptoms</a:t>
            </a:r>
            <a:endParaRPr lang="en-US" dirty="0">
              <a:solidFill>
                <a:srgbClr val="00B050"/>
              </a:solidFill>
            </a:endParaRPr>
          </a:p>
        </p:txBody>
      </p:sp>
      <p:sp>
        <p:nvSpPr>
          <p:cNvPr id="3" name="Content Placeholder 2"/>
          <p:cNvSpPr>
            <a:spLocks noGrp="1"/>
          </p:cNvSpPr>
          <p:nvPr>
            <p:ph idx="1"/>
          </p:nvPr>
        </p:nvSpPr>
        <p:spPr>
          <a:xfrm>
            <a:off x="290945" y="1149927"/>
            <a:ext cx="11485419" cy="5486400"/>
          </a:xfrm>
        </p:spPr>
        <p:txBody>
          <a:bodyPr>
            <a:normAutofit fontScale="92500" lnSpcReduction="10000"/>
          </a:bodyPr>
          <a:lstStyle/>
          <a:p>
            <a:pPr marL="0" lvl="2" indent="0">
              <a:lnSpc>
                <a:spcPct val="200000"/>
              </a:lnSpc>
              <a:buNone/>
            </a:pPr>
            <a:r>
              <a:rPr lang="en-US" sz="2000" u="sng" dirty="0" smtClean="0">
                <a:solidFill>
                  <a:schemeClr val="tx1"/>
                </a:solidFill>
                <a:latin typeface="Constantia" pitchFamily="18" charset="0"/>
              </a:rPr>
              <a:t>Refractive status</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Reduction in reading comprehension within a short time</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Mispronunciation of words as reading continues.</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Excessive blinking when reading.</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Holding the book too close to the eyes when reading.</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Closes or covers one eye when reading.</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Makes errors when copying from a reference book to a notebook</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Rubbing the eyes after short instants of visual activity.</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42026572"/>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956" y="221673"/>
            <a:ext cx="8596668" cy="651164"/>
          </a:xfrm>
        </p:spPr>
        <p:txBody>
          <a:bodyPr/>
          <a:lstStyle/>
          <a:p>
            <a:pPr algn="ctr"/>
            <a:r>
              <a:rPr lang="en-US" dirty="0">
                <a:solidFill>
                  <a:srgbClr val="00B050"/>
                </a:solidFill>
              </a:rPr>
              <a:t>Behavioral Signs and </a:t>
            </a:r>
            <a:r>
              <a:rPr lang="en-US" dirty="0" smtClean="0">
                <a:solidFill>
                  <a:srgbClr val="00B050"/>
                </a:solidFill>
              </a:rPr>
              <a:t>Symptoms Cont…</a:t>
            </a:r>
            <a:endParaRPr lang="en-US" dirty="0">
              <a:solidFill>
                <a:srgbClr val="00B050"/>
              </a:solidFill>
            </a:endParaRPr>
          </a:p>
        </p:txBody>
      </p:sp>
      <p:sp>
        <p:nvSpPr>
          <p:cNvPr id="3" name="Content Placeholder 2"/>
          <p:cNvSpPr>
            <a:spLocks noGrp="1"/>
          </p:cNvSpPr>
          <p:nvPr>
            <p:ph idx="1"/>
          </p:nvPr>
        </p:nvSpPr>
        <p:spPr>
          <a:xfrm>
            <a:off x="221673" y="872837"/>
            <a:ext cx="11693235" cy="5818908"/>
          </a:xfrm>
        </p:spPr>
        <p:txBody>
          <a:bodyPr>
            <a:normAutofit/>
          </a:bodyPr>
          <a:lstStyle/>
          <a:p>
            <a:pPr marL="0" indent="0">
              <a:lnSpc>
                <a:spcPct val="200000"/>
              </a:lnSpc>
              <a:buNone/>
            </a:pPr>
            <a:r>
              <a:rPr lang="en-US" sz="2000" u="sng" dirty="0" smtClean="0">
                <a:solidFill>
                  <a:schemeClr val="tx1"/>
                </a:solidFill>
                <a:latin typeface="Constantia" pitchFamily="18" charset="0"/>
              </a:rPr>
              <a:t>Visual form perception</a:t>
            </a:r>
          </a:p>
          <a:p>
            <a:pPr>
              <a:lnSpc>
                <a:spcPct val="200000"/>
              </a:lnSpc>
              <a:buFont typeface="Wingdings" pitchFamily="2" charset="2"/>
              <a:buChar char="Ø"/>
            </a:pPr>
            <a:r>
              <a:rPr lang="en-US" sz="2000" dirty="0" smtClean="0">
                <a:solidFill>
                  <a:schemeClr val="tx1"/>
                </a:solidFill>
                <a:latin typeface="Constantia" pitchFamily="18" charset="0"/>
              </a:rPr>
              <a:t>Mistakes words with same or similar beginnings.</a:t>
            </a:r>
          </a:p>
          <a:p>
            <a:pPr>
              <a:lnSpc>
                <a:spcPct val="200000"/>
              </a:lnSpc>
              <a:buFont typeface="Wingdings" pitchFamily="2" charset="2"/>
              <a:buChar char="Ø"/>
            </a:pPr>
            <a:r>
              <a:rPr lang="en-US" sz="2000" dirty="0" smtClean="0">
                <a:solidFill>
                  <a:schemeClr val="tx1"/>
                </a:solidFill>
                <a:latin typeface="Constantia" pitchFamily="18" charset="0"/>
              </a:rPr>
              <a:t>Reverse letters when writing or copying.</a:t>
            </a:r>
          </a:p>
          <a:p>
            <a:pPr>
              <a:lnSpc>
                <a:spcPct val="200000"/>
              </a:lnSpc>
              <a:buFont typeface="Wingdings" pitchFamily="2" charset="2"/>
              <a:buChar char="Ø"/>
            </a:pPr>
            <a:r>
              <a:rPr lang="en-US" sz="2000" dirty="0" smtClean="0">
                <a:solidFill>
                  <a:schemeClr val="tx1"/>
                </a:solidFill>
                <a:latin typeface="Constantia" pitchFamily="18" charset="0"/>
              </a:rPr>
              <a:t>Repeated confusion of similar beginnings and endings of words.</a:t>
            </a:r>
          </a:p>
          <a:p>
            <a:pPr>
              <a:lnSpc>
                <a:spcPct val="200000"/>
              </a:lnSpc>
              <a:buFont typeface="Wingdings" pitchFamily="2" charset="2"/>
              <a:buChar char="Ø"/>
            </a:pPr>
            <a:r>
              <a:rPr lang="en-US" sz="2000" dirty="0" smtClean="0">
                <a:solidFill>
                  <a:schemeClr val="tx1"/>
                </a:solidFill>
                <a:latin typeface="Constantia" pitchFamily="18" charset="0"/>
              </a:rPr>
              <a:t>Student whispers to self while reading for reinforcement.</a:t>
            </a:r>
          </a:p>
          <a:p>
            <a:pPr>
              <a:lnSpc>
                <a:spcPct val="200000"/>
              </a:lnSpc>
              <a:buFont typeface="Wingdings" pitchFamily="2" charset="2"/>
              <a:buChar char="Ø"/>
            </a:pPr>
            <a:r>
              <a:rPr lang="en-US" sz="2000" dirty="0" smtClean="0">
                <a:solidFill>
                  <a:schemeClr val="tx1"/>
                </a:solidFill>
                <a:latin typeface="Constantia" pitchFamily="18" charset="0"/>
              </a:rPr>
              <a:t>Confuses similar words and those with minor differences.</a:t>
            </a:r>
          </a:p>
          <a:p>
            <a:pPr>
              <a:lnSpc>
                <a:spcPct val="200000"/>
              </a:lnSpc>
              <a:buFont typeface="Wingdings" pitchFamily="2" charset="2"/>
              <a:buChar char="Ø"/>
            </a:pPr>
            <a:r>
              <a:rPr lang="en-US" sz="2000" dirty="0" smtClean="0">
                <a:solidFill>
                  <a:schemeClr val="tx1"/>
                </a:solidFill>
                <a:latin typeface="Constantia" pitchFamily="18" charset="0"/>
              </a:rPr>
              <a:t>Inability to visualize what is read orally or silently.</a:t>
            </a:r>
          </a:p>
          <a:p>
            <a:pPr>
              <a:lnSpc>
                <a:spcPct val="200000"/>
              </a:lnSpc>
              <a:buFont typeface="Wingdings" pitchFamily="2" charset="2"/>
              <a:buChar char="Ø"/>
            </a:pP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802105"/>
          </a:xfrm>
        </p:spPr>
        <p:txBody>
          <a:bodyPr/>
          <a:lstStyle/>
          <a:p>
            <a:pPr algn="ctr"/>
            <a:r>
              <a:rPr lang="en-US" dirty="0">
                <a:solidFill>
                  <a:srgbClr val="00B050"/>
                </a:solidFill>
              </a:rPr>
              <a:t>Behavioral Signs and Symptoms Cont…</a:t>
            </a:r>
          </a:p>
        </p:txBody>
      </p:sp>
      <p:sp>
        <p:nvSpPr>
          <p:cNvPr id="3" name="Content Placeholder 2"/>
          <p:cNvSpPr>
            <a:spLocks noGrp="1"/>
          </p:cNvSpPr>
          <p:nvPr>
            <p:ph idx="1"/>
          </p:nvPr>
        </p:nvSpPr>
        <p:spPr>
          <a:xfrm>
            <a:off x="1" y="802105"/>
            <a:ext cx="12047620" cy="6055895"/>
          </a:xfrm>
        </p:spPr>
        <p:txBody>
          <a:bodyPr>
            <a:normAutofit/>
          </a:bodyPr>
          <a:lstStyle/>
          <a:p>
            <a:pPr marL="0" indent="0">
              <a:lnSpc>
                <a:spcPct val="200000"/>
              </a:lnSpc>
              <a:buNone/>
            </a:pPr>
            <a:r>
              <a:rPr lang="en-US" sz="2000" u="sng" dirty="0">
                <a:solidFill>
                  <a:schemeClr val="tx1"/>
                </a:solidFill>
                <a:latin typeface="Constantia" panose="02030602050306030303" pitchFamily="18" charset="0"/>
              </a:rPr>
              <a:t>Eye hand Coordination</a:t>
            </a:r>
            <a:endParaRPr lang="en-US" sz="2000" u="sng" dirty="0" smtClean="0">
              <a:solidFill>
                <a:schemeClr val="tx1"/>
              </a:solidFill>
              <a:latin typeface="Constantia" panose="02030602050306030303" pitchFamily="18" charset="0"/>
            </a:endParaRPr>
          </a:p>
          <a:p>
            <a:pPr>
              <a:lnSpc>
                <a:spcPct val="200000"/>
              </a:lnSpc>
              <a:buFont typeface="Wingdings" panose="05000000000000000000" pitchFamily="2" charset="2"/>
              <a:buChar char="Ø"/>
            </a:pPr>
            <a:r>
              <a:rPr lang="en-US" sz="2000" dirty="0" smtClean="0">
                <a:latin typeface="Constantia" panose="02030602050306030303" pitchFamily="18" charset="0"/>
              </a:rPr>
              <a:t>Repeated confusion of right and left directions</a:t>
            </a:r>
          </a:p>
          <a:p>
            <a:pPr>
              <a:lnSpc>
                <a:spcPct val="200000"/>
              </a:lnSpc>
              <a:buFont typeface="Wingdings" panose="05000000000000000000" pitchFamily="2" charset="2"/>
              <a:buChar char="Ø"/>
            </a:pPr>
            <a:r>
              <a:rPr lang="en-US" sz="2000" dirty="0" smtClean="0">
                <a:latin typeface="Constantia" panose="02030602050306030303" pitchFamily="18" charset="0"/>
              </a:rPr>
              <a:t>Misaligns both horizontal  and vertical series of numbers.</a:t>
            </a:r>
          </a:p>
          <a:p>
            <a:pPr>
              <a:lnSpc>
                <a:spcPct val="200000"/>
              </a:lnSpc>
              <a:buFont typeface="Wingdings" panose="05000000000000000000" pitchFamily="2" charset="2"/>
              <a:buChar char="Ø"/>
            </a:pPr>
            <a:r>
              <a:rPr lang="en-US" sz="2000" dirty="0" smtClean="0">
                <a:latin typeface="Constantia" panose="02030602050306030303" pitchFamily="18" charset="0"/>
              </a:rPr>
              <a:t>Student writes in a crooked and poorly spaced manner; often unable to adhere to the ruled lines.</a:t>
            </a:r>
          </a:p>
          <a:p>
            <a:pPr>
              <a:lnSpc>
                <a:spcPct val="200000"/>
              </a:lnSpc>
              <a:buFont typeface="Wingdings" panose="05000000000000000000" pitchFamily="2" charset="2"/>
              <a:buChar char="Ø"/>
            </a:pPr>
            <a:r>
              <a:rPr lang="en-US" sz="2000" dirty="0" smtClean="0">
                <a:latin typeface="Constantia" panose="02030602050306030303" pitchFamily="18" charset="0"/>
              </a:rPr>
              <a:t>The student may also use hands or fingers to keep track of the place he/she is reading.</a:t>
            </a:r>
          </a:p>
          <a:p>
            <a:pPr>
              <a:lnSpc>
                <a:spcPct val="200000"/>
              </a:lnSpc>
              <a:buFont typeface="Wingdings" panose="05000000000000000000" pitchFamily="2" charset="2"/>
              <a:buChar char="Ø"/>
            </a:pPr>
            <a:r>
              <a:rPr lang="en-US" sz="2000" dirty="0" smtClean="0">
                <a:latin typeface="Constantia" panose="02030602050306030303" pitchFamily="18" charset="0"/>
              </a:rPr>
              <a:t>Must feel things to correctly give an interpretation.</a:t>
            </a:r>
          </a:p>
          <a:p>
            <a:pPr>
              <a:lnSpc>
                <a:spcPct val="200000"/>
              </a:lnSpc>
              <a:buFont typeface="Wingdings" panose="05000000000000000000" pitchFamily="2" charset="2"/>
              <a:buChar char="Ø"/>
            </a:pPr>
            <a:endParaRPr lang="en-US" sz="2000" dirty="0" smtClean="0">
              <a:latin typeface="Constantia" panose="02030602050306030303" pitchFamily="18" charset="0"/>
            </a:endParaRPr>
          </a:p>
          <a:p>
            <a:pPr>
              <a:lnSpc>
                <a:spcPct val="200000"/>
              </a:lnSpc>
              <a:buFont typeface="Wingdings" panose="05000000000000000000" pitchFamily="2" charset="2"/>
              <a:buChar char="Ø"/>
            </a:pPr>
            <a:endParaRPr lang="en-US" sz="2000" dirty="0">
              <a:latin typeface="Constantia" panose="02030602050306030303" pitchFamily="18" charset="0"/>
            </a:endParaRPr>
          </a:p>
        </p:txBody>
      </p:sp>
    </p:spTree>
    <p:extLst>
      <p:ext uri="{BB962C8B-B14F-4D97-AF65-F5344CB8AC3E}">
        <p14:creationId xmlns:p14="http://schemas.microsoft.com/office/powerpoint/2010/main" val="1165235520"/>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0050" y="0"/>
            <a:ext cx="8596668" cy="850232"/>
          </a:xfrm>
        </p:spPr>
        <p:txBody>
          <a:bodyPr/>
          <a:lstStyle/>
          <a:p>
            <a:pPr algn="ctr"/>
            <a:r>
              <a:rPr lang="en-US" dirty="0">
                <a:solidFill>
                  <a:srgbClr val="00B050"/>
                </a:solidFill>
              </a:rPr>
              <a:t>Behavioral Signs and Symptoms Cont…</a:t>
            </a:r>
          </a:p>
        </p:txBody>
      </p:sp>
      <p:sp>
        <p:nvSpPr>
          <p:cNvPr id="3" name="Content Placeholder 2"/>
          <p:cNvSpPr>
            <a:spLocks noGrp="1"/>
          </p:cNvSpPr>
          <p:nvPr>
            <p:ph idx="1"/>
          </p:nvPr>
        </p:nvSpPr>
        <p:spPr>
          <a:xfrm>
            <a:off x="128337" y="673768"/>
            <a:ext cx="11951367" cy="6184232"/>
          </a:xfrm>
        </p:spPr>
        <p:txBody>
          <a:bodyPr>
            <a:normAutofit fontScale="92500" lnSpcReduction="10000"/>
          </a:bodyPr>
          <a:lstStyle/>
          <a:p>
            <a:pPr marL="0" indent="0">
              <a:lnSpc>
                <a:spcPct val="200000"/>
              </a:lnSpc>
              <a:buNone/>
            </a:pPr>
            <a:r>
              <a:rPr lang="en-US" sz="2000" u="sng" dirty="0" smtClean="0">
                <a:latin typeface="Constantia" panose="02030602050306030303" pitchFamily="18" charset="0"/>
              </a:rPr>
              <a:t>Eye Teaming Ability</a:t>
            </a:r>
          </a:p>
          <a:p>
            <a:pPr>
              <a:lnSpc>
                <a:spcPct val="200000"/>
              </a:lnSpc>
              <a:buFont typeface="Wingdings" panose="05000000000000000000" pitchFamily="2" charset="2"/>
              <a:buChar char="Ø"/>
            </a:pPr>
            <a:r>
              <a:rPr lang="en-US" sz="2000" dirty="0" smtClean="0">
                <a:latin typeface="Constantia" panose="02030602050306030303" pitchFamily="18" charset="0"/>
              </a:rPr>
              <a:t>Student covers, closes, or squints one eye.</a:t>
            </a:r>
          </a:p>
          <a:p>
            <a:pPr>
              <a:lnSpc>
                <a:spcPct val="200000"/>
              </a:lnSpc>
              <a:buFont typeface="Wingdings" panose="05000000000000000000" pitchFamily="2" charset="2"/>
              <a:buChar char="Ø"/>
            </a:pPr>
            <a:r>
              <a:rPr lang="en-US" sz="2000" dirty="0" smtClean="0">
                <a:latin typeface="Constantia" panose="02030602050306030303" pitchFamily="18" charset="0"/>
              </a:rPr>
              <a:t>Misalignment of digits in number columns.</a:t>
            </a:r>
          </a:p>
          <a:p>
            <a:pPr>
              <a:lnSpc>
                <a:spcPct val="200000"/>
              </a:lnSpc>
              <a:buFont typeface="Wingdings" panose="05000000000000000000" pitchFamily="2" charset="2"/>
              <a:buChar char="Ø"/>
            </a:pPr>
            <a:r>
              <a:rPr lang="en-US" sz="2000" dirty="0" smtClean="0">
                <a:latin typeface="Constantia" panose="02030602050306030303" pitchFamily="18" charset="0"/>
              </a:rPr>
              <a:t>Omission of phrases, numbers, or letters.</a:t>
            </a:r>
          </a:p>
          <a:p>
            <a:pPr>
              <a:lnSpc>
                <a:spcPct val="200000"/>
              </a:lnSpc>
              <a:buFont typeface="Wingdings" panose="05000000000000000000" pitchFamily="2" charset="2"/>
              <a:buChar char="Ø"/>
            </a:pPr>
            <a:r>
              <a:rPr lang="en-US" sz="2000" dirty="0" smtClean="0">
                <a:latin typeface="Constantia" panose="02030602050306030303" pitchFamily="18" charset="0"/>
              </a:rPr>
              <a:t>Repetition of letters within words.</a:t>
            </a:r>
          </a:p>
          <a:p>
            <a:pPr marL="0" indent="0">
              <a:lnSpc>
                <a:spcPct val="200000"/>
              </a:lnSpc>
              <a:buNone/>
            </a:pPr>
            <a:r>
              <a:rPr lang="en-US" sz="2000" u="sng" dirty="0" smtClean="0">
                <a:latin typeface="Constantia" panose="02030602050306030303" pitchFamily="18" charset="0"/>
              </a:rPr>
              <a:t>Eye Movement Ability</a:t>
            </a:r>
          </a:p>
          <a:p>
            <a:pPr>
              <a:lnSpc>
                <a:spcPct val="200000"/>
              </a:lnSpc>
              <a:buFont typeface="Wingdings" panose="05000000000000000000" pitchFamily="2" charset="2"/>
              <a:buChar char="Ø"/>
            </a:pPr>
            <a:r>
              <a:rPr lang="en-US" sz="2000" dirty="0" smtClean="0">
                <a:latin typeface="Constantia" panose="02030602050306030303" pitchFamily="18" charset="0"/>
              </a:rPr>
              <a:t>Poor orientation of drawings on page.</a:t>
            </a:r>
          </a:p>
          <a:p>
            <a:pPr>
              <a:lnSpc>
                <a:spcPct val="200000"/>
              </a:lnSpc>
              <a:buFont typeface="Wingdings" panose="05000000000000000000" pitchFamily="2" charset="2"/>
              <a:buChar char="Ø"/>
            </a:pPr>
            <a:r>
              <a:rPr lang="en-US" sz="2000" dirty="0" smtClean="0">
                <a:latin typeface="Constantia" panose="02030602050306030303" pitchFamily="18" charset="0"/>
              </a:rPr>
              <a:t>Skips or rereads lines unknowingly.</a:t>
            </a:r>
          </a:p>
          <a:p>
            <a:pPr>
              <a:lnSpc>
                <a:spcPct val="200000"/>
              </a:lnSpc>
              <a:buFont typeface="Wingdings" panose="05000000000000000000" pitchFamily="2" charset="2"/>
              <a:buChar char="Ø"/>
            </a:pPr>
            <a:r>
              <a:rPr lang="en-US" sz="2000" dirty="0" smtClean="0">
                <a:latin typeface="Constantia" panose="02030602050306030303" pitchFamily="18" charset="0"/>
              </a:rPr>
              <a:t>The student may also turn head as they read across a page.</a:t>
            </a:r>
          </a:p>
          <a:p>
            <a:pPr marL="0" indent="0">
              <a:lnSpc>
                <a:spcPct val="200000"/>
              </a:lnSpc>
              <a:buNone/>
            </a:pPr>
            <a:endParaRPr lang="en-US" sz="2000" dirty="0" smtClean="0">
              <a:latin typeface="Constantia" panose="02030602050306030303" pitchFamily="18" charset="0"/>
            </a:endParaRPr>
          </a:p>
          <a:p>
            <a:pPr>
              <a:lnSpc>
                <a:spcPct val="200000"/>
              </a:lnSpc>
              <a:buFont typeface="Wingdings" panose="05000000000000000000" pitchFamily="2" charset="2"/>
              <a:buChar char="Ø"/>
            </a:pPr>
            <a:endParaRPr lang="en-US" sz="2000" dirty="0" smtClean="0">
              <a:latin typeface="Constantia" panose="02030602050306030303" pitchFamily="18" charset="0"/>
            </a:endParaRPr>
          </a:p>
        </p:txBody>
      </p:sp>
    </p:spTree>
    <p:extLst>
      <p:ext uri="{BB962C8B-B14F-4D97-AF65-F5344CB8AC3E}">
        <p14:creationId xmlns:p14="http://schemas.microsoft.com/office/powerpoint/2010/main" val="299648347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582"/>
            <a:ext cx="12191999" cy="6834418"/>
          </a:xfrm>
          <a:prstGeom prst="rect">
            <a:avLst/>
          </a:prstGeom>
        </p:spPr>
      </p:pic>
    </p:spTree>
    <p:extLst>
      <p:ext uri="{BB962C8B-B14F-4D97-AF65-F5344CB8AC3E}">
        <p14:creationId xmlns:p14="http://schemas.microsoft.com/office/powerpoint/2010/main" val="289095673"/>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9539" y="112295"/>
            <a:ext cx="8596668" cy="737937"/>
          </a:xfrm>
        </p:spPr>
        <p:txBody>
          <a:bodyPr/>
          <a:lstStyle/>
          <a:p>
            <a:pPr algn="ctr"/>
            <a:r>
              <a:rPr lang="en-US" dirty="0" smtClean="0">
                <a:solidFill>
                  <a:srgbClr val="00B050"/>
                </a:solidFill>
              </a:rPr>
              <a:t>Conclusion </a:t>
            </a:r>
            <a:endParaRPr lang="en-US" dirty="0">
              <a:solidFill>
                <a:srgbClr val="00B050"/>
              </a:solidFill>
            </a:endParaRPr>
          </a:p>
        </p:txBody>
      </p:sp>
      <p:sp>
        <p:nvSpPr>
          <p:cNvPr id="3" name="Content Placeholder 2"/>
          <p:cNvSpPr>
            <a:spLocks noGrp="1"/>
          </p:cNvSpPr>
          <p:nvPr>
            <p:ph idx="1"/>
          </p:nvPr>
        </p:nvSpPr>
        <p:spPr>
          <a:xfrm>
            <a:off x="144379" y="850232"/>
            <a:ext cx="11806989" cy="5887451"/>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Vision is an essential sense that facilitate learning in schools.</a:t>
            </a:r>
          </a:p>
          <a:p>
            <a:pPr>
              <a:lnSpc>
                <a:spcPct val="200000"/>
              </a:lnSpc>
              <a:buFont typeface="Wingdings" panose="05000000000000000000" pitchFamily="2" charset="2"/>
              <a:buChar char="Ø"/>
            </a:pPr>
            <a:r>
              <a:rPr lang="en-US" sz="2000" dirty="0" smtClean="0">
                <a:latin typeface="Constantia" panose="02030602050306030303" pitchFamily="18" charset="0"/>
              </a:rPr>
              <a:t>Development of vision problems hampers learning capabilities</a:t>
            </a:r>
          </a:p>
          <a:p>
            <a:pPr>
              <a:lnSpc>
                <a:spcPct val="200000"/>
              </a:lnSpc>
              <a:buFont typeface="Wingdings" panose="05000000000000000000" pitchFamily="2" charset="2"/>
              <a:buChar char="Ø"/>
            </a:pPr>
            <a:r>
              <a:rPr lang="en-US" sz="2000" dirty="0" smtClean="0">
                <a:latin typeface="Constantia" panose="02030602050306030303" pitchFamily="18" charset="0"/>
              </a:rPr>
              <a:t>Early detection of the problem increases the probability of successful intervention.</a:t>
            </a:r>
          </a:p>
          <a:p>
            <a:pPr>
              <a:lnSpc>
                <a:spcPct val="200000"/>
              </a:lnSpc>
              <a:buFont typeface="Wingdings" panose="05000000000000000000" pitchFamily="2" charset="2"/>
              <a:buChar char="Ø"/>
            </a:pPr>
            <a:r>
              <a:rPr lang="en-US" sz="2000" dirty="0" smtClean="0">
                <a:latin typeface="Constantia" panose="02030602050306030303" pitchFamily="18" charset="0"/>
              </a:rPr>
              <a:t>In identifying the vision problems, the instructors ought to check the signs which may include abnormality of the eyes, complaints when reading, poor eye movement, poor eye teaming and coordination abilities, poor visual perception, and an abnormal refractive status.</a:t>
            </a:r>
          </a:p>
          <a:p>
            <a:pPr>
              <a:lnSpc>
                <a:spcPct val="200000"/>
              </a:lnSpc>
              <a:buFont typeface="Wingdings" panose="05000000000000000000" pitchFamily="2" charset="2"/>
              <a:buChar char="Ø"/>
            </a:pPr>
            <a:r>
              <a:rPr lang="en-US" sz="2000" dirty="0" smtClean="0">
                <a:latin typeface="Constantia" panose="02030602050306030303" pitchFamily="18" charset="0"/>
              </a:rPr>
              <a:t>Teachers are essential in identifying eye health problems in their students</a:t>
            </a:r>
          </a:p>
          <a:p>
            <a:pPr>
              <a:lnSpc>
                <a:spcPct val="200000"/>
              </a:lnSpc>
              <a:buFont typeface="Wingdings" panose="05000000000000000000" pitchFamily="2" charset="2"/>
              <a:buChar char="Ø"/>
            </a:pPr>
            <a:endParaRPr lang="en-US" sz="2000" dirty="0">
              <a:latin typeface="Constantia" panose="02030602050306030303" pitchFamily="18" charset="0"/>
            </a:endParaRPr>
          </a:p>
          <a:p>
            <a:pPr>
              <a:lnSpc>
                <a:spcPct val="200000"/>
              </a:lnSpc>
              <a:buFont typeface="Wingdings" panose="05000000000000000000" pitchFamily="2" charset="2"/>
              <a:buChar char="Ø"/>
            </a:pPr>
            <a:endParaRPr lang="en-US" sz="2000" dirty="0">
              <a:latin typeface="Constantia" panose="02030602050306030303" pitchFamily="18" charset="0"/>
            </a:endParaRPr>
          </a:p>
        </p:txBody>
      </p:sp>
    </p:spTree>
    <p:extLst>
      <p:ext uri="{BB962C8B-B14F-4D97-AF65-F5344CB8AC3E}">
        <p14:creationId xmlns:p14="http://schemas.microsoft.com/office/powerpoint/2010/main" val="113623590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249382"/>
            <a:ext cx="8596668" cy="68106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fontScale="92500"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Bhargava, D. (2014). </a:t>
            </a:r>
            <a:r>
              <a:rPr lang="en-US" sz="2000" dirty="0">
                <a:solidFill>
                  <a:schemeClr val="tx1"/>
                </a:solidFill>
                <a:latin typeface="Constantia" pitchFamily="18" charset="0"/>
              </a:rPr>
              <a:t>Identify a Student With Vision Impairment. Trinity </a:t>
            </a:r>
            <a:r>
              <a:rPr lang="en-US" sz="2000" dirty="0" smtClean="0">
                <a:solidFill>
                  <a:schemeClr val="tx1"/>
                </a:solidFill>
                <a:latin typeface="Constantia" pitchFamily="18" charset="0"/>
              </a:rPr>
              <a:t>University. </a:t>
            </a:r>
            <a:r>
              <a:rPr lang="en-US" sz="2000" dirty="0">
                <a:solidFill>
                  <a:schemeClr val="tx1"/>
                </a:solidFill>
                <a:latin typeface="Constantia" pitchFamily="18" charset="0"/>
              </a:rPr>
              <a:t>Retrieved from </a:t>
            </a:r>
            <a:r>
              <a:rPr lang="en-US" sz="2000" dirty="0">
                <a:solidFill>
                  <a:schemeClr val="tx1"/>
                </a:solidFill>
                <a:latin typeface="Constantia" pitchFamily="18" charset="0"/>
                <a:hlinkClick r:id="rId3"/>
              </a:rPr>
              <a:t>https://</a:t>
            </a:r>
            <a:r>
              <a:rPr lang="en-US" sz="2000" dirty="0" smtClean="0">
                <a:solidFill>
                  <a:schemeClr val="tx1"/>
                </a:solidFill>
                <a:latin typeface="Constantia" pitchFamily="18" charset="0"/>
                <a:hlinkClick r:id="rId3"/>
              </a:rPr>
              <a:t>sites.trinity.edu/sensoryimpariment/vision-impairment/definitions-identification-and-professionals/identify-student</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a:solidFill>
                  <a:schemeClr val="tx1"/>
                </a:solidFill>
                <a:latin typeface="Constantia" pitchFamily="18" charset="0"/>
              </a:rPr>
              <a:t>Krumholtz, I. (2004). Educating the educators: increasing grade-school teachers’ ability to detect vision problems. Optometry-Journal of the American Optometric Association, 75(7), 445-451</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a:solidFill>
                  <a:schemeClr val="tx1"/>
                </a:solidFill>
                <a:latin typeface="Constantia" pitchFamily="18" charset="0"/>
              </a:rPr>
              <a:t>Layton, C. A., &amp; Lock, R. H. (2001). Determining learning disabilities in students with low vision. Journal of visual impairment &amp; blindness, 95(5), 288-299.</a:t>
            </a:r>
          </a:p>
          <a:p>
            <a:pPr>
              <a:lnSpc>
                <a:spcPct val="200000"/>
              </a:lnSpc>
              <a:buFont typeface="Wingdings" pitchFamily="2" charset="2"/>
              <a:buChar char="Ø"/>
            </a:pPr>
            <a:r>
              <a:rPr lang="en-US" sz="2000" dirty="0" smtClean="0">
                <a:solidFill>
                  <a:schemeClr val="tx1"/>
                </a:solidFill>
                <a:latin typeface="Constantia" pitchFamily="18" charset="0"/>
              </a:rPr>
              <a:t>Moran, K. (2019</a:t>
            </a:r>
            <a:r>
              <a:rPr lang="en-US" sz="2000" dirty="0">
                <a:solidFill>
                  <a:schemeClr val="tx1"/>
                </a:solidFill>
                <a:latin typeface="Constantia" pitchFamily="18" charset="0"/>
              </a:rPr>
              <a:t>, August). 9 Signs That Could Mean A Student Has a Vision Problem. Think About Your </a:t>
            </a:r>
            <a:r>
              <a:rPr lang="en-US" sz="2000" dirty="0" smtClean="0">
                <a:solidFill>
                  <a:schemeClr val="tx1"/>
                </a:solidFill>
                <a:latin typeface="Constantia" pitchFamily="18" charset="0"/>
              </a:rPr>
              <a:t>Eyes. </a:t>
            </a:r>
            <a:r>
              <a:rPr lang="en-US" sz="2000" dirty="0">
                <a:solidFill>
                  <a:schemeClr val="tx1"/>
                </a:solidFill>
                <a:latin typeface="Constantia" pitchFamily="18" charset="0"/>
              </a:rPr>
              <a:t>Retrieved from </a:t>
            </a:r>
            <a:r>
              <a:rPr lang="en-US" sz="2000" dirty="0">
                <a:solidFill>
                  <a:schemeClr val="tx1"/>
                </a:solidFill>
                <a:latin typeface="Constantia" pitchFamily="18" charset="0"/>
                <a:hlinkClick r:id="rId4"/>
              </a:rPr>
              <a:t>https://www.weareteachers.com/vision-loss-in-kids</a:t>
            </a:r>
            <a:r>
              <a:rPr lang="en-US" sz="2000" dirty="0" smtClean="0">
                <a:solidFill>
                  <a:schemeClr val="tx1"/>
                </a:solidFill>
                <a:latin typeface="Constantia" pitchFamily="18" charset="0"/>
                <a:hlinkClick r:id="rId4"/>
              </a:rPr>
              <a:t>/</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5771</TotalTime>
  <Words>2134</Words>
  <Application>Microsoft Office PowerPoint</Application>
  <PresentationFormat>Widescreen</PresentationFormat>
  <Paragraphs>133</Paragraphs>
  <Slides>18</Slides>
  <Notes>18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Constantia</vt:lpstr>
      <vt:lpstr>Trebuchet MS</vt:lpstr>
      <vt:lpstr>Wingdings</vt:lpstr>
      <vt:lpstr>Wingdings 3</vt:lpstr>
      <vt:lpstr>Facet</vt:lpstr>
      <vt:lpstr>Identifying Vision Problem in Students Course Title Date</vt:lpstr>
      <vt:lpstr>Introduction </vt:lpstr>
      <vt:lpstr>Significance of a Healthy Eyesight to Students</vt:lpstr>
      <vt:lpstr>Effects of Vision Problems</vt:lpstr>
      <vt:lpstr>PowerPoint Presentation</vt:lpstr>
      <vt:lpstr>PowerPoint Presentation</vt:lpstr>
      <vt:lpstr>Challenges Dealing with Vision Problems</vt:lpstr>
      <vt:lpstr>Indicators of Vision Impairment</vt:lpstr>
      <vt:lpstr>Appearances of the Eyes and complaints</vt:lpstr>
      <vt:lpstr>PowerPoint Presentation</vt:lpstr>
      <vt:lpstr>Behavioral Signs and Symptoms</vt:lpstr>
      <vt:lpstr>PowerPoint Presentation</vt:lpstr>
      <vt:lpstr>Behavioral Signs and Symptoms Cont…</vt:lpstr>
      <vt:lpstr>Behavioral Signs and Symptoms Cont…</vt:lpstr>
      <vt:lpstr>Behavioral Signs and Symptoms Cont…</vt:lpstr>
      <vt:lpstr>PowerPoint Presentation</vt:lpstr>
      <vt:lpstr>Conclusion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Benard Njane</cp:lastModifiedBy>
  <cp:revision>905</cp:revision>
  <dcterms:created xsi:type="dcterms:W3CDTF">2016-05-08T08:20:33Z</dcterms:created>
  <dcterms:modified xsi:type="dcterms:W3CDTF">2019-12-01T21:38:06Z</dcterms:modified>
</cp:coreProperties>
</file>